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4" r:id="rId1"/>
  </p:sldMasterIdLst>
  <p:notesMasterIdLst>
    <p:notesMasterId r:id="rId12"/>
  </p:notesMasterIdLst>
  <p:sldIdLst>
    <p:sldId id="256" r:id="rId2"/>
    <p:sldId id="319" r:id="rId3"/>
    <p:sldId id="320" r:id="rId4"/>
    <p:sldId id="321" r:id="rId5"/>
    <p:sldId id="323" r:id="rId6"/>
    <p:sldId id="326" r:id="rId7"/>
    <p:sldId id="327" r:id="rId8"/>
    <p:sldId id="328" r:id="rId9"/>
    <p:sldId id="329" r:id="rId10"/>
    <p:sldId id="31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DC1E7-15D4-4814-A78F-233B06C0E20E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432EF-92C5-43F5-ACA3-84B99251CC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76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29CAB7-9559-4DCD-9C4E-0652B87A45D4}" type="slidenum">
              <a:rPr lang="pl-PL" altLang="pl-PL" smtClean="0">
                <a:ea typeface="Arial Unicode MS" pitchFamily="34" charset="-128"/>
                <a:cs typeface="Arial Unicode MS" pitchFamily="34" charset="-128"/>
              </a:rPr>
              <a:pPr/>
              <a:t>10</a:t>
            </a:fld>
            <a:endParaRPr lang="pl-PL" altLang="pl-PL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518FD2-99C5-4BDF-9F2B-F47315901A1D}" type="slidenum">
              <a:rPr lang="pl-PL" altLang="pl-P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l-PL" altLang="pl-PL" sz="1200">
              <a:solidFill>
                <a:srgbClr val="000000"/>
              </a:solidFill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409C05-AA58-4561-A626-C57DFAB42B00}" type="slidenum">
              <a:rPr lang="pl-PL" altLang="pl-PL" sz="1200">
                <a:solidFill>
                  <a:srgbClr val="FFFFFF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l-PL" altLang="pl-PL" sz="1200">
              <a:solidFill>
                <a:srgbClr val="FFFFFF"/>
              </a:solidFill>
            </a:endParaRPr>
          </a:p>
        </p:txBody>
      </p:sp>
      <p:sp>
        <p:nvSpPr>
          <p:cNvPr id="139269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39270" name="Rectangle 4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2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32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34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55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75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03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16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19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16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19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8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12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9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25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04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55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2B596B-C2D4-4AEA-9019-6893FC1A195B}" type="datetimeFigureOut">
              <a:rPr lang="pl-PL" smtClean="0"/>
              <a:t>31.03.2021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9064D-3F3F-4E5A-BA81-8F04DC303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77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-isd.org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chronmlimat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lsr.org/challenge-reconciling-centralized-v-decentralized-electricity-syste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C50A6-D9DE-4075-9D26-81AB42703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Energia odnawialna szansą na budowanie marki regionu transgranicznego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DF7B26B-02C4-45F1-B5C7-078C59F71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l-PL" sz="9600" b="1" dirty="0"/>
              <a:t>Andrzej Kassenberg</a:t>
            </a:r>
          </a:p>
          <a:p>
            <a:r>
              <a:rPr lang="pl-PL" sz="9600" b="1" dirty="0"/>
              <a:t>Instytut na rzecz Ekorozwoju</a:t>
            </a:r>
          </a:p>
          <a:p>
            <a:endParaRPr lang="pl-PL" sz="5500" b="1" dirty="0"/>
          </a:p>
          <a:p>
            <a:r>
              <a:rPr lang="pl-PL" sz="5500" b="1" dirty="0"/>
              <a:t>Konferencja inauguracyjna </a:t>
            </a:r>
            <a:r>
              <a:rPr lang="pl-PL" sz="5500" b="1" dirty="0" err="1"/>
              <a:t>MoRE</a:t>
            </a:r>
            <a:endParaRPr lang="pl-PL" sz="5500" b="1" dirty="0"/>
          </a:p>
          <a:p>
            <a:r>
              <a:rPr lang="pl-PL" sz="5500" b="1" dirty="0"/>
              <a:t>31.03.2021</a:t>
            </a:r>
          </a:p>
          <a:p>
            <a:endParaRPr lang="pl-P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79EAFF6-ED92-4F48-B7F3-EB5333D1A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5350" y="6357938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22060933-9AF5-4760-8994-BD5241569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401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3200400" y="457200"/>
            <a:ext cx="7010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>
              <a:lnSpc>
                <a:spcPct val="7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4400" b="1" dirty="0">
                <a:solidFill>
                  <a:srgbClr val="00B050"/>
                </a:solidFill>
              </a:rPr>
              <a:t>DZIĘKUJE ZA UWAGĘ !</a:t>
            </a:r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2667000" y="1981200"/>
            <a:ext cx="7543800" cy="437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FF0000"/>
                </a:solidFill>
              </a:rPr>
              <a:t>Andrzej Kassenberg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FF0000"/>
                </a:solidFill>
              </a:rPr>
              <a:t>Instytut na rzecz Ekorozwoju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CCCCFF"/>
                </a:solidFill>
                <a:hlinkClick r:id="rId3"/>
              </a:rPr>
              <a:t>https://www.pine.org.pl/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0563C1"/>
                </a:solidFill>
                <a:latin typeface="Constantia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www.chronymklimat.pl</a:t>
            </a:r>
            <a:endParaRPr lang="pl-PL" altLang="pl-PL" sz="3200" b="1" dirty="0">
              <a:solidFill>
                <a:srgbClr val="FF0000"/>
              </a:solidFill>
              <a:latin typeface="Constantia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FF0000"/>
                </a:solidFill>
              </a:rPr>
              <a:t>ul. Nabielaka 15 lok. 6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FF0000"/>
                </a:solidFill>
              </a:rPr>
              <a:t>00-743 Warszawa</a:t>
            </a: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altLang="pl-PL" sz="3200" b="1" dirty="0">
                <a:solidFill>
                  <a:srgbClr val="FF0000"/>
                </a:solidFill>
              </a:rPr>
              <a:t>a.kassenberg@ine-isd.org.pl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0884" y="6212663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5CB4BC23-EC23-44B3-B1FB-8C14487F3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4F75B-5320-46A9-AA28-23DA5159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05" y="-91193"/>
            <a:ext cx="7369804" cy="1338809"/>
          </a:xfrm>
        </p:spPr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Przesłanki klimatyczne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14E1C2-98B2-4331-8AC7-29D3593A3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560" y="1345465"/>
            <a:ext cx="8174744" cy="46821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37D727B-0A5A-4A90-B453-9010C57EC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183" y="1812099"/>
            <a:ext cx="4535817" cy="300558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A4E4D56-AA23-46C9-9E81-9F7548EE8ED9}"/>
              </a:ext>
            </a:extLst>
          </p:cNvPr>
          <p:cNvSpPr txBox="1"/>
          <p:nvPr/>
        </p:nvSpPr>
        <p:spPr>
          <a:xfrm>
            <a:off x="8325543" y="976133"/>
            <a:ext cx="2780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B050"/>
                </a:solidFill>
              </a:rPr>
              <a:t>Potencjalni klienci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43F3A45-B8D6-4D1E-82B7-935D902BBC03}"/>
              </a:ext>
            </a:extLst>
          </p:cNvPr>
          <p:cNvSpPr txBox="1"/>
          <p:nvPr/>
        </p:nvSpPr>
        <p:spPr>
          <a:xfrm>
            <a:off x="7659060" y="5103067"/>
            <a:ext cx="420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7030A0"/>
                </a:solidFill>
              </a:rPr>
              <a:t>Wy umrzecie w spokoju a nam przyjdzie żyć w koszmarze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7B4097-8E8E-4212-812B-FA449FB39900}"/>
              </a:ext>
            </a:extLst>
          </p:cNvPr>
          <p:cNvSpPr txBox="1"/>
          <p:nvPr/>
        </p:nvSpPr>
        <p:spPr>
          <a:xfrm>
            <a:off x="5827923" y="5089793"/>
            <a:ext cx="84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Paryż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D7FF37D-3814-413E-8FF8-B6CFFDE57F08}"/>
              </a:ext>
            </a:extLst>
          </p:cNvPr>
          <p:cNvSpPr txBox="1"/>
          <p:nvPr/>
        </p:nvSpPr>
        <p:spPr>
          <a:xfrm>
            <a:off x="5696394" y="3857985"/>
            <a:ext cx="16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C000"/>
                </a:solidFill>
              </a:rPr>
              <a:t>Zobowiązania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38F6CFF-7FFB-4A8D-ACF1-38EA1D03EF6C}"/>
              </a:ext>
            </a:extLst>
          </p:cNvPr>
          <p:cNvSpPr txBox="1"/>
          <p:nvPr/>
        </p:nvSpPr>
        <p:spPr>
          <a:xfrm>
            <a:off x="5630619" y="1652542"/>
            <a:ext cx="124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Katastrofa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C1387828-CA77-4AD4-BD0B-166A9621A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8C3EF478-6776-4965-B933-B7258860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5350" y="6357938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83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7F5339-3485-43ED-8EBF-03DBA886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427" y="79874"/>
            <a:ext cx="3295457" cy="65825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Przesłanki UE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503DF5-1B7E-46BC-9BF2-DF88DA35E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38130"/>
            <a:ext cx="11063689" cy="472623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DD091DD-7748-4933-8957-AF9D3BE4CA81}"/>
              </a:ext>
            </a:extLst>
          </p:cNvPr>
          <p:cNvSpPr txBox="1"/>
          <p:nvPr/>
        </p:nvSpPr>
        <p:spPr>
          <a:xfrm>
            <a:off x="3646273" y="5518469"/>
            <a:ext cx="2853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>
                <a:solidFill>
                  <a:schemeClr val="accent2">
                    <a:lumMod val="50000"/>
                  </a:schemeClr>
                </a:solidFill>
              </a:rPr>
              <a:t>Cele 2030</a:t>
            </a:r>
          </a:p>
          <a:p>
            <a:pPr algn="ctr"/>
            <a:r>
              <a:rPr lang="pl-PL" sz="2000" b="1" dirty="0"/>
              <a:t>55% - redukcja GHG</a:t>
            </a:r>
          </a:p>
          <a:p>
            <a:pPr algn="ctr"/>
            <a:r>
              <a:rPr lang="pl-PL" sz="2000" b="1" dirty="0"/>
              <a:t>32 – OZE</a:t>
            </a:r>
          </a:p>
          <a:p>
            <a:pPr algn="ctr"/>
            <a:r>
              <a:rPr lang="pl-PL" sz="2000" b="1" dirty="0"/>
              <a:t>32,5 – Efektywność</a:t>
            </a:r>
            <a:r>
              <a:rPr lang="pl-PL" b="1" dirty="0"/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24CFCD4-4DDF-4AA1-9623-349476C67E1E}"/>
              </a:ext>
            </a:extLst>
          </p:cNvPr>
          <p:cNvSpPr txBox="1"/>
          <p:nvPr/>
        </p:nvSpPr>
        <p:spPr>
          <a:xfrm>
            <a:off x="6126086" y="5464368"/>
            <a:ext cx="3701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>
                <a:solidFill>
                  <a:srgbClr val="0070C0"/>
                </a:solidFill>
              </a:rPr>
              <a:t>Udział funduszy na klimat 2021-27</a:t>
            </a:r>
          </a:p>
          <a:p>
            <a:pPr algn="ctr"/>
            <a:r>
              <a:rPr lang="pl-PL" b="1" dirty="0">
                <a:solidFill>
                  <a:srgbClr val="0070C0"/>
                </a:solidFill>
              </a:rPr>
              <a:t>30% generalnie</a:t>
            </a:r>
          </a:p>
          <a:p>
            <a:pPr algn="ctr"/>
            <a:r>
              <a:rPr lang="pl-PL" b="1" dirty="0">
                <a:solidFill>
                  <a:srgbClr val="0070C0"/>
                </a:solidFill>
              </a:rPr>
              <a:t>37% - KPO; 40% - WPR</a:t>
            </a:r>
          </a:p>
          <a:p>
            <a:pPr algn="ctr"/>
            <a:r>
              <a:rPr lang="pl-PL" b="1" dirty="0">
                <a:solidFill>
                  <a:srgbClr val="0070C0"/>
                </a:solidFill>
              </a:rPr>
              <a:t>Nie znacząco wpływać na środowisko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AD89574-9288-4752-8F94-85038EC125B2}"/>
              </a:ext>
            </a:extLst>
          </p:cNvPr>
          <p:cNvSpPr txBox="1"/>
          <p:nvPr/>
        </p:nvSpPr>
        <p:spPr>
          <a:xfrm>
            <a:off x="9547952" y="5826246"/>
            <a:ext cx="2644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>
                <a:solidFill>
                  <a:srgbClr val="C00000"/>
                </a:solidFill>
              </a:rPr>
              <a:t>Reforma polityki </a:t>
            </a:r>
          </a:p>
          <a:p>
            <a:pPr algn="ctr"/>
            <a:r>
              <a:rPr lang="pl-PL" sz="2000" b="1" dirty="0">
                <a:solidFill>
                  <a:srgbClr val="C00000"/>
                </a:solidFill>
              </a:rPr>
              <a:t>Pakiet „Fit in 55%”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E9787A5C-ABF0-42F5-B40E-D70C93A6F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50B6E99-A5FD-45D0-B125-F6CE1778F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0051" cy="64623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1987C07-FC70-43D3-8F11-770446B4DD57}"/>
              </a:ext>
            </a:extLst>
          </p:cNvPr>
          <p:cNvSpPr txBox="1"/>
          <p:nvPr/>
        </p:nvSpPr>
        <p:spPr>
          <a:xfrm>
            <a:off x="2190984" y="5658205"/>
            <a:ext cx="1570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>
                <a:solidFill>
                  <a:srgbClr val="FF0066"/>
                </a:solidFill>
              </a:rPr>
              <a:t>Cel 2050</a:t>
            </a:r>
          </a:p>
          <a:p>
            <a:pPr algn="ctr"/>
            <a:r>
              <a:rPr lang="pl-PL" sz="2000" b="1" dirty="0">
                <a:solidFill>
                  <a:srgbClr val="00B050"/>
                </a:solidFill>
              </a:rPr>
              <a:t>Neutralność klimatyczna</a:t>
            </a:r>
          </a:p>
        </p:txBody>
      </p:sp>
    </p:spTree>
    <p:extLst>
      <p:ext uri="{BB962C8B-B14F-4D97-AF65-F5344CB8AC3E}">
        <p14:creationId xmlns:p14="http://schemas.microsoft.com/office/powerpoint/2010/main" val="274109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60718-37CE-451D-96E8-31BCEBD4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349" y="304571"/>
            <a:ext cx="5324113" cy="61419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„Wyspy” energetyczne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6132A8-B5CD-47E6-A730-3FBC3D77B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343" y="0"/>
            <a:ext cx="4902506" cy="7192370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samowystarczalne lokalnie chmury (wysp) energetyczne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</a:t>
            </a: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pełnym otoczeniu cyfrowym, „ruch dwustronny”– magazyny energii, mikro i </a:t>
            </a:r>
            <a:r>
              <a:rPr lang="pl-PL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średnioskalowe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źródła; powiązane ze społecznościami lokalnymi (prosumenci) - plany zaopatrzenia w energię i rozwiązywania problemów.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centra zarządzania poszczególnymi obszarami generacji i magazynowania, poboru i dystrybucji 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(sieci niskich i średnich napięć) w systemie online, najnowsze narzędzia informatyczne (Internet rzeczy – </a:t>
            </a:r>
            <a:r>
              <a:rPr lang="pl-PL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pl-PL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np. technologia 5G - sterowanie źródłami wytwarzania, magazynami, poborem i dystrybucją oraz optymalizacja ekonomiczna.</a:t>
            </a:r>
            <a:endParaRPr lang="pl-PL" sz="2000" dirty="0">
              <a:effectLst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72F92E8-557F-409B-AD6A-99264239C0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1" y="1327521"/>
            <a:ext cx="6847559" cy="488514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5EEFB4C-943D-42DE-9028-02A69744F321}"/>
              </a:ext>
            </a:extLst>
          </p:cNvPr>
          <p:cNvSpPr txBox="1"/>
          <p:nvPr/>
        </p:nvSpPr>
        <p:spPr>
          <a:xfrm>
            <a:off x="1654996" y="6240074"/>
            <a:ext cx="6093724" cy="1235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1600" b="1" i="1" dirty="0">
                <a:solidFill>
                  <a:srgbClr val="44546A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Ź</a:t>
            </a:r>
            <a:r>
              <a:rPr lang="pl-PL" sz="1600" b="1" i="1" dirty="0">
                <a:solidFill>
                  <a:srgbClr val="44546A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ródło: </a:t>
            </a:r>
            <a:r>
              <a:rPr lang="pl-PL" sz="1600" b="1" i="1" dirty="0">
                <a:solidFill>
                  <a:srgbClr val="44546A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https://ilsr.org/challenge-reconciling-centralized-v-decentralized-electricity-system/</a:t>
            </a:r>
            <a:endParaRPr lang="pl-PL" sz="1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36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E5E0E0F-2BB4-482F-9B00-B3606DC03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46BEA84-F4C1-4654-9CA6-8A72E43C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5350" y="6212663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65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16C585-8C7F-48B6-A917-A97BE08B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823" y="289193"/>
            <a:ext cx="10638775" cy="74639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Ślad węglowy regionu na przykładzie – powiatu Stargard Gd.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C26D5A1-A3CD-4ADF-873C-3240C61BF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86" y="1241190"/>
            <a:ext cx="8952930" cy="5616810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07799AA6-3F02-4754-9E7A-28566235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9DFADF3-6E76-41E1-9319-3C5FBE37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0884" y="6212663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91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1FA257B3-C2D8-457E-AEA9-03CCB5AF6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47" y="1009933"/>
            <a:ext cx="9864569" cy="7492621"/>
          </a:xfrm>
          <a:prstGeom prst="rect">
            <a:avLst/>
          </a:prstGeom>
        </p:spPr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ADD877A5-7B72-4488-A4F3-2B603D35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75" y="133634"/>
            <a:ext cx="10018713" cy="8763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Ślad  węglowy element zachęty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sz="1800" dirty="0"/>
              <a:t>Źródło: https://ziemianarozdrozu.pl/kalkulator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9961CE7-EA2B-4CBB-9342-8B308222B101}"/>
              </a:ext>
            </a:extLst>
          </p:cNvPr>
          <p:cNvSpPr txBox="1"/>
          <p:nvPr/>
        </p:nvSpPr>
        <p:spPr>
          <a:xfrm rot="16200000">
            <a:off x="9457457" y="2771675"/>
            <a:ext cx="4776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</a:rPr>
              <a:t>KALKULATOR   TURYSTY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095E7AE-DD6E-43BD-B32E-CCC0A1C1A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574D6E3D-6F3C-4B4C-B9A9-C0C3E5673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0884" y="6212663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11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845D3A-4D0C-4FFF-985A-09D15B6D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76368"/>
            <a:ext cx="10484777" cy="1129352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00B050"/>
                </a:solidFill>
                <a:latin typeface="+mn-lt"/>
              </a:rPr>
              <a:t>Turystyka, klimat, pandemia – nowa wizja promocji 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7A650B-C15B-4DF4-BF4C-82D6369A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05720"/>
            <a:ext cx="10018713" cy="4899545"/>
          </a:xfrm>
        </p:spPr>
        <p:txBody>
          <a:bodyPr>
            <a:normAutofit/>
          </a:bodyPr>
          <a:lstStyle/>
          <a:p>
            <a:r>
              <a:rPr lang="pl-PL" b="1" dirty="0"/>
              <a:t>Organicznie potrzeb transportowych – turystka lokalna;</a:t>
            </a:r>
          </a:p>
          <a:p>
            <a:r>
              <a:rPr lang="pl-PL" b="1" dirty="0"/>
              <a:t>Podróż z ograniczaniem wpływu na klimat;</a:t>
            </a:r>
          </a:p>
          <a:p>
            <a:r>
              <a:rPr lang="pl-PL" b="1" dirty="0"/>
              <a:t>Zapoznanie się z historią , kultura i tradycją najbliższej okolicy, regionu – bogactwo wrażeń lokalnych;</a:t>
            </a:r>
          </a:p>
          <a:p>
            <a:r>
              <a:rPr lang="pl-PL" b="1" dirty="0"/>
              <a:t>Turystyka nie masowa ale w małych indywidualnych obiektach ograniczenie kontaktów;</a:t>
            </a:r>
          </a:p>
          <a:p>
            <a:r>
              <a:rPr lang="pl-PL" b="1" dirty="0"/>
              <a:t>Obiekty regeneracji (rehabilitacji)  po przebytych chorobach (</a:t>
            </a:r>
            <a:r>
              <a:rPr lang="pl-PL" b="1" dirty="0" err="1"/>
              <a:t>koronawirus</a:t>
            </a:r>
            <a:r>
              <a:rPr lang="pl-PL" b="1" dirty="0"/>
              <a:t>) czy wydarzeniach; </a:t>
            </a:r>
          </a:p>
          <a:p>
            <a:r>
              <a:rPr lang="pl-PL" b="1" dirty="0"/>
              <a:t>Wydłużenie sezonu – klimat, ograniczenie kontaktów;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C56DBD6-32D4-49BF-BE6D-AD44FE1C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ED966DB-3512-40C4-BD24-3B0D03DB8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884" y="6212663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64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BF55D-AF9C-4CC4-90D1-C9C04DA4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501822"/>
          </a:xfrm>
        </p:spPr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Turystyka, klimat, pandemia – nowa wizja promocji II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11C713-876A-436B-B57F-98B96418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435" y="1978926"/>
            <a:ext cx="10018713" cy="3989696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Żywność lokalna, nisko przetworzona, o małym śladzie węglowym;</a:t>
            </a:r>
          </a:p>
          <a:p>
            <a:r>
              <a:rPr lang="pl-PL" b="1" dirty="0"/>
              <a:t>Lokalne podróże dla turystów zeroemisyjne </a:t>
            </a:r>
            <a:r>
              <a:rPr lang="pl-PL" b="1"/>
              <a:t>- łańcuchy </a:t>
            </a:r>
            <a:r>
              <a:rPr lang="pl-PL" b="1" dirty="0" err="1"/>
              <a:t>ekomobilności</a:t>
            </a:r>
            <a:r>
              <a:rPr lang="pl-PL" b="1" dirty="0"/>
              <a:t>;</a:t>
            </a:r>
          </a:p>
          <a:p>
            <a:r>
              <a:rPr lang="pl-PL" b="1" dirty="0"/>
              <a:t>Obiekty zaopatrywane w energię ze źródeł odnawialnych, niskie zużycie;</a:t>
            </a:r>
          </a:p>
          <a:p>
            <a:r>
              <a:rPr lang="pl-PL" b="1" dirty="0"/>
              <a:t>Region zapewniający gospodarkę o obiegu zamkniętym w wymiarze turystycznym (budownictwo, odpady, drugie życie produktów, współdzielenie); </a:t>
            </a:r>
          </a:p>
          <a:p>
            <a:r>
              <a:rPr lang="pl-PL" b="1" dirty="0"/>
              <a:t>Innowacyjne kontakty z turystą np. aplikacja </a:t>
            </a:r>
            <a:r>
              <a:rPr lang="pl-PL" b="1" dirty="0" err="1"/>
              <a:t>ekomobilności</a:t>
            </a:r>
            <a:r>
              <a:rPr lang="pl-PL" b="1" dirty="0"/>
              <a:t>, wydarzeń;  </a:t>
            </a:r>
          </a:p>
          <a:p>
            <a:r>
              <a:rPr lang="pl-PL" b="1" dirty="0"/>
              <a:t>Promowanie z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asady szanowania lokalnych społeczności i miejsca (społeczna odpowiedzialność turysty).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70EE68A-461A-42B3-AEF3-E66A1B989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558810-1242-4FC7-B245-3B9E43A4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884" y="6212663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118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5B060E-23B7-46BD-9413-10AEABCC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09433"/>
            <a:ext cx="10018713" cy="121465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50"/>
                </a:solidFill>
              </a:rPr>
              <a:t>Podsumowanie - marki</a:t>
            </a:r>
            <a:br>
              <a:rPr lang="pl-PL" b="1" dirty="0">
                <a:solidFill>
                  <a:srgbClr val="00B050"/>
                </a:solidFill>
              </a:rPr>
            </a:b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8B67C8-5594-4867-A10E-7C770D9D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164" y="2390633"/>
            <a:ext cx="10018713" cy="4467367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pl-PL" sz="2800" b="1" dirty="0"/>
              <a:t>Młodzi ludzie wrażliwi na sprawy klimatu – przyszły klient;</a:t>
            </a:r>
          </a:p>
          <a:p>
            <a:pPr>
              <a:spcAft>
                <a:spcPts val="3000"/>
              </a:spcAft>
            </a:pPr>
            <a:r>
              <a:rPr lang="pl-PL" sz="2800" b="1" dirty="0"/>
              <a:t>Znaczne środki na działania </a:t>
            </a:r>
            <a:r>
              <a:rPr lang="pl-PL" sz="2800" b="1" dirty="0" err="1"/>
              <a:t>proklimatyczne</a:t>
            </a:r>
            <a:r>
              <a:rPr lang="pl-PL" sz="2800" b="1" dirty="0"/>
              <a:t> z budżetu UE;</a:t>
            </a:r>
          </a:p>
          <a:p>
            <a:pPr>
              <a:spcAft>
                <a:spcPts val="3000"/>
              </a:spcAft>
            </a:pPr>
            <a:r>
              <a:rPr lang="pl-PL" sz="2800" b="1" dirty="0"/>
              <a:t>Bliźniacze „wysypy” energetyczne Uznam i Wolin;</a:t>
            </a:r>
          </a:p>
          <a:p>
            <a:pPr>
              <a:spcAft>
                <a:spcPts val="3000"/>
              </a:spcAft>
            </a:pPr>
            <a:r>
              <a:rPr lang="pl-PL" sz="2800" b="1" dirty="0"/>
              <a:t>Ślad węglowy – wyraz troski o klimat;</a:t>
            </a:r>
          </a:p>
          <a:p>
            <a:pPr>
              <a:spcAft>
                <a:spcPts val="3000"/>
              </a:spcAft>
            </a:pPr>
            <a:r>
              <a:rPr lang="pl-PL" sz="2800" b="1" dirty="0">
                <a:latin typeface="+mn-lt"/>
              </a:rPr>
              <a:t>Turystyka, klimat, pandemia – nowa wizja promocji.</a:t>
            </a:r>
            <a:endParaRPr lang="pl-PL" sz="2800" b="1" dirty="0"/>
          </a:p>
          <a:p>
            <a:pPr>
              <a:spcAft>
                <a:spcPts val="1800"/>
              </a:spcAft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9ADC032-0A81-4E92-A1FB-AABBD893E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4132"/>
            <a:ext cx="2213372" cy="2093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>
            <a:spAutoFit/>
          </a:bodyPr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pl-PL" sz="900" b="1" dirty="0">
                <a:solidFill>
                  <a:srgbClr val="00B050"/>
                </a:solidFill>
              </a:rPr>
              <a:t>w interesie przyszłych pokoleń</a:t>
            </a:r>
            <a:r>
              <a:rPr lang="en-GB" sz="9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  <a:r>
              <a:rPr lang="en-GB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05E0B88-0AAA-4984-B6AF-569A8A39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0884" y="6212663"/>
            <a:ext cx="113665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332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489</TotalTime>
  <Words>508</Words>
  <Application>Microsoft Office PowerPoint</Application>
  <PresentationFormat>Panoramiczny</PresentationFormat>
  <Paragraphs>75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Corbel</vt:lpstr>
      <vt:lpstr>Symbol</vt:lpstr>
      <vt:lpstr>Paralaksa</vt:lpstr>
      <vt:lpstr>Energia odnawialna szansą na budowanie marki regionu transgranicznego</vt:lpstr>
      <vt:lpstr>Przesłanki klimatyczne</vt:lpstr>
      <vt:lpstr>Przesłanki UE</vt:lpstr>
      <vt:lpstr>„Wyspy” energetyczne</vt:lpstr>
      <vt:lpstr>Ślad węglowy regionu na przykładzie – powiatu Stargard Gd. </vt:lpstr>
      <vt:lpstr>Ślad  węglowy element zachęty Źródło: https://ziemianarozdrozu.pl/kalkulator</vt:lpstr>
      <vt:lpstr>Turystyka, klimat, pandemia – nowa wizja promocji I </vt:lpstr>
      <vt:lpstr>Turystyka, klimat, pandemia – nowa wizja promocji II </vt:lpstr>
      <vt:lpstr>Podsumowanie - marki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odnawialna szansą na budowanie marki regionu transgranicznego</dc:title>
  <dc:creator>Andrzej Kassenberg</dc:creator>
  <cp:lastModifiedBy>Andrzej Kassenberg</cp:lastModifiedBy>
  <cp:revision>26</cp:revision>
  <dcterms:created xsi:type="dcterms:W3CDTF">2021-03-30T11:42:57Z</dcterms:created>
  <dcterms:modified xsi:type="dcterms:W3CDTF">2021-03-31T05:51:05Z</dcterms:modified>
</cp:coreProperties>
</file>